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374C6-3AD8-47E9-B551-EF2A2182C5C5}" v="1" dt="2026-05-11T17:01:17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Gutierrez" userId="be7c6cbe29806bdf" providerId="LiveId" clId="{62F80E88-9A5C-45DE-B9C0-AED9AFE5A3FD}"/>
    <pc:docChg chg="custSel addSld modSld">
      <pc:chgData name="Andres Gutierrez" userId="be7c6cbe29806bdf" providerId="LiveId" clId="{62F80E88-9A5C-45DE-B9C0-AED9AFE5A3FD}" dt="2026-05-11T17:01:26.510" v="1113" actId="26606"/>
      <pc:docMkLst>
        <pc:docMk/>
      </pc:docMkLst>
      <pc:sldChg chg="modSp mod">
        <pc:chgData name="Andres Gutierrez" userId="be7c6cbe29806bdf" providerId="LiveId" clId="{62F80E88-9A5C-45DE-B9C0-AED9AFE5A3FD}" dt="2026-05-11T03:00:34.413" v="1" actId="20577"/>
        <pc:sldMkLst>
          <pc:docMk/>
          <pc:sldMk cId="1848365036" sldId="261"/>
        </pc:sldMkLst>
        <pc:spChg chg="mod">
          <ac:chgData name="Andres Gutierrez" userId="be7c6cbe29806bdf" providerId="LiveId" clId="{62F80E88-9A5C-45DE-B9C0-AED9AFE5A3FD}" dt="2026-05-11T03:00:34.413" v="1" actId="20577"/>
          <ac:spMkLst>
            <pc:docMk/>
            <pc:sldMk cId="1848365036" sldId="261"/>
            <ac:spMk id="2" creationId="{F9FDA9F8-6633-63B3-BEE4-DADC88A02514}"/>
          </ac:spMkLst>
        </pc:spChg>
      </pc:sldChg>
      <pc:sldChg chg="addSp modSp new mod setBg">
        <pc:chgData name="Andres Gutierrez" userId="be7c6cbe29806bdf" providerId="LiveId" clId="{62F80E88-9A5C-45DE-B9C0-AED9AFE5A3FD}" dt="2026-05-11T17:00:45.088" v="1111" actId="26606"/>
        <pc:sldMkLst>
          <pc:docMk/>
          <pc:sldMk cId="868773570" sldId="265"/>
        </pc:sldMkLst>
        <pc:spChg chg="mod">
          <ac:chgData name="Andres Gutierrez" userId="be7c6cbe29806bdf" providerId="LiveId" clId="{62F80E88-9A5C-45DE-B9C0-AED9AFE5A3FD}" dt="2026-05-11T17:00:45.088" v="1111" actId="26606"/>
          <ac:spMkLst>
            <pc:docMk/>
            <pc:sldMk cId="868773570" sldId="265"/>
            <ac:spMk id="2" creationId="{09EF2E6B-D870-996C-E89B-C6B066CFF8A1}"/>
          </ac:spMkLst>
        </pc:spChg>
        <pc:spChg chg="mod">
          <ac:chgData name="Andres Gutierrez" userId="be7c6cbe29806bdf" providerId="LiveId" clId="{62F80E88-9A5C-45DE-B9C0-AED9AFE5A3FD}" dt="2026-05-11T17:00:45.088" v="1111" actId="26606"/>
          <ac:spMkLst>
            <pc:docMk/>
            <pc:sldMk cId="868773570" sldId="265"/>
            <ac:spMk id="3" creationId="{85C2CBEB-DF14-AA80-5630-34708349A66A}"/>
          </ac:spMkLst>
        </pc:spChg>
        <pc:spChg chg="add">
          <ac:chgData name="Andres Gutierrez" userId="be7c6cbe29806bdf" providerId="LiveId" clId="{62F80E88-9A5C-45DE-B9C0-AED9AFE5A3FD}" dt="2026-05-11T17:00:45.088" v="1111" actId="26606"/>
          <ac:spMkLst>
            <pc:docMk/>
            <pc:sldMk cId="868773570" sldId="265"/>
            <ac:spMk id="8" creationId="{100EDD19-6802-4EC3-95CE-CFFAB042CFD6}"/>
          </ac:spMkLst>
        </pc:spChg>
        <pc:spChg chg="add">
          <ac:chgData name="Andres Gutierrez" userId="be7c6cbe29806bdf" providerId="LiveId" clId="{62F80E88-9A5C-45DE-B9C0-AED9AFE5A3FD}" dt="2026-05-11T17:00:45.088" v="1111" actId="26606"/>
          <ac:spMkLst>
            <pc:docMk/>
            <pc:sldMk cId="868773570" sldId="265"/>
            <ac:spMk id="10" creationId="{DB17E863-922E-4C26-BD64-E8FD41D28661}"/>
          </ac:spMkLst>
        </pc:spChg>
      </pc:sldChg>
      <pc:sldChg chg="addSp delSp modSp new mod setBg">
        <pc:chgData name="Andres Gutierrez" userId="be7c6cbe29806bdf" providerId="LiveId" clId="{62F80E88-9A5C-45DE-B9C0-AED9AFE5A3FD}" dt="2026-05-11T17:01:26.510" v="1113" actId="26606"/>
        <pc:sldMkLst>
          <pc:docMk/>
          <pc:sldMk cId="4197380517" sldId="266"/>
        </pc:sldMkLst>
        <pc:spChg chg="del">
          <ac:chgData name="Andres Gutierrez" userId="be7c6cbe29806bdf" providerId="LiveId" clId="{62F80E88-9A5C-45DE-B9C0-AED9AFE5A3FD}" dt="2026-05-11T16:57:08.851" v="571" actId="478"/>
          <ac:spMkLst>
            <pc:docMk/>
            <pc:sldMk cId="4197380517" sldId="266"/>
            <ac:spMk id="2" creationId="{894750F8-CF37-E561-6D78-4A126B5F84EF}"/>
          </ac:spMkLst>
        </pc:spChg>
        <pc:spChg chg="mod ord">
          <ac:chgData name="Andres Gutierrez" userId="be7c6cbe29806bdf" providerId="LiveId" clId="{62F80E88-9A5C-45DE-B9C0-AED9AFE5A3FD}" dt="2026-05-11T17:01:26.510" v="1113" actId="26606"/>
          <ac:spMkLst>
            <pc:docMk/>
            <pc:sldMk cId="4197380517" sldId="266"/>
            <ac:spMk id="3" creationId="{28B151A9-73AC-3D79-828A-7E048F886D9A}"/>
          </ac:spMkLst>
        </pc:spChg>
        <pc:spChg chg="add">
          <ac:chgData name="Andres Gutierrez" userId="be7c6cbe29806bdf" providerId="LiveId" clId="{62F80E88-9A5C-45DE-B9C0-AED9AFE5A3FD}" dt="2026-05-11T17:01:26.510" v="1113" actId="26606"/>
          <ac:spMkLst>
            <pc:docMk/>
            <pc:sldMk cId="4197380517" sldId="266"/>
            <ac:spMk id="1031" creationId="{23E547B5-89CF-4EC0-96DE-25771AED0799}"/>
          </ac:spMkLst>
        </pc:spChg>
        <pc:spChg chg="add">
          <ac:chgData name="Andres Gutierrez" userId="be7c6cbe29806bdf" providerId="LiveId" clId="{62F80E88-9A5C-45DE-B9C0-AED9AFE5A3FD}" dt="2026-05-11T17:01:26.510" v="1113" actId="26606"/>
          <ac:spMkLst>
            <pc:docMk/>
            <pc:sldMk cId="4197380517" sldId="266"/>
            <ac:spMk id="1033" creationId="{3F0B8CEB-8279-4E5E-A0CE-1FC9F71736F2}"/>
          </ac:spMkLst>
        </pc:spChg>
        <pc:picChg chg="add mod">
          <ac:chgData name="Andres Gutierrez" userId="be7c6cbe29806bdf" providerId="LiveId" clId="{62F80E88-9A5C-45DE-B9C0-AED9AFE5A3FD}" dt="2026-05-11T17:01:26.510" v="1113" actId="26606"/>
          <ac:picMkLst>
            <pc:docMk/>
            <pc:sldMk cId="4197380517" sldId="266"/>
            <ac:picMk id="1026" creationId="{49FE4DA5-D945-C504-4057-01D88D17E49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75E82-E900-4072-AAE4-F48507DB0FB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460254-2E5F-43B1-9206-4E84440DA363}">
      <dgm:prSet/>
      <dgm:spPr/>
      <dgm:t>
        <a:bodyPr/>
        <a:lstStyle/>
        <a:p>
          <a:r>
            <a:rPr lang="es-MX"/>
            <a:t>Armv9 es la primera arquitectura nueva de ARM en una década y está diseñada para ser el núcleo de los próximos 300 mil millones de chips.</a:t>
          </a:r>
          <a:endParaRPr lang="en-US"/>
        </a:p>
      </dgm:t>
    </dgm:pt>
    <dgm:pt modelId="{D599207A-DE1B-4133-A8C0-E7C0FFE5C7F1}" type="parTrans" cxnId="{AEECD155-3571-469B-A88E-CC60A6EB5A5E}">
      <dgm:prSet/>
      <dgm:spPr/>
      <dgm:t>
        <a:bodyPr/>
        <a:lstStyle/>
        <a:p>
          <a:endParaRPr lang="en-US"/>
        </a:p>
      </dgm:t>
    </dgm:pt>
    <dgm:pt modelId="{A094F43C-C19D-49AD-A9B9-1D0365745BAA}" type="sibTrans" cxnId="{AEECD155-3571-469B-A88E-CC60A6EB5A5E}">
      <dgm:prSet/>
      <dgm:spPr/>
      <dgm:t>
        <a:bodyPr/>
        <a:lstStyle/>
        <a:p>
          <a:endParaRPr lang="en-US"/>
        </a:p>
      </dgm:t>
    </dgm:pt>
    <dgm:pt modelId="{E0BC1653-43FE-4E31-B586-B94C1968BAA7}">
      <dgm:prSet/>
      <dgm:spPr/>
      <dgm:t>
        <a:bodyPr/>
        <a:lstStyle/>
        <a:p>
          <a:r>
            <a:rPr lang="es-MX"/>
            <a:t>Su objetivo principal es abordar la demanda global integrando capacidades mejoradas de Inteligencia Artificial, máxima Seguridad y Cómputo Especializado.</a:t>
          </a:r>
          <a:endParaRPr lang="en-US"/>
        </a:p>
      </dgm:t>
    </dgm:pt>
    <dgm:pt modelId="{F6121923-69AE-4972-8B02-D10D0F6D14A0}" type="parTrans" cxnId="{BBCAFD86-46F4-4F0A-ABB7-8B3AC45A3691}">
      <dgm:prSet/>
      <dgm:spPr/>
      <dgm:t>
        <a:bodyPr/>
        <a:lstStyle/>
        <a:p>
          <a:endParaRPr lang="en-US"/>
        </a:p>
      </dgm:t>
    </dgm:pt>
    <dgm:pt modelId="{C95EB330-6C14-40E0-AC0B-67F0054302D3}" type="sibTrans" cxnId="{BBCAFD86-46F4-4F0A-ABB7-8B3AC45A3691}">
      <dgm:prSet/>
      <dgm:spPr/>
      <dgm:t>
        <a:bodyPr/>
        <a:lstStyle/>
        <a:p>
          <a:endParaRPr lang="en-US"/>
        </a:p>
      </dgm:t>
    </dgm:pt>
    <dgm:pt modelId="{8DDEC9D4-6830-4154-A55E-F9837E72F841}" type="pres">
      <dgm:prSet presAssocID="{4C675E82-E900-4072-AAE4-F48507DB0F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DA5284-0832-4905-BFC7-B5844EB263F5}" type="pres">
      <dgm:prSet presAssocID="{9D460254-2E5F-43B1-9206-4E84440DA363}" presName="hierRoot1" presStyleCnt="0"/>
      <dgm:spPr/>
    </dgm:pt>
    <dgm:pt modelId="{3D7578F8-5924-422B-950B-487FED6CE4B9}" type="pres">
      <dgm:prSet presAssocID="{9D460254-2E5F-43B1-9206-4E84440DA363}" presName="composite" presStyleCnt="0"/>
      <dgm:spPr/>
    </dgm:pt>
    <dgm:pt modelId="{4FD84A5E-13A1-4353-A934-15CF2A610B94}" type="pres">
      <dgm:prSet presAssocID="{9D460254-2E5F-43B1-9206-4E84440DA363}" presName="background" presStyleLbl="node0" presStyleIdx="0" presStyleCnt="2"/>
      <dgm:spPr/>
    </dgm:pt>
    <dgm:pt modelId="{6CDC56F3-E6E1-4FEF-A7D3-A3BD497A3885}" type="pres">
      <dgm:prSet presAssocID="{9D460254-2E5F-43B1-9206-4E84440DA363}" presName="text" presStyleLbl="fgAcc0" presStyleIdx="0" presStyleCnt="2">
        <dgm:presLayoutVars>
          <dgm:chPref val="3"/>
        </dgm:presLayoutVars>
      </dgm:prSet>
      <dgm:spPr/>
    </dgm:pt>
    <dgm:pt modelId="{D1A50AB1-BEC1-440D-866A-D97552C492CB}" type="pres">
      <dgm:prSet presAssocID="{9D460254-2E5F-43B1-9206-4E84440DA363}" presName="hierChild2" presStyleCnt="0"/>
      <dgm:spPr/>
    </dgm:pt>
    <dgm:pt modelId="{0BC74F28-AC83-4FC9-8EFB-78319250FA48}" type="pres">
      <dgm:prSet presAssocID="{E0BC1653-43FE-4E31-B586-B94C1968BAA7}" presName="hierRoot1" presStyleCnt="0"/>
      <dgm:spPr/>
    </dgm:pt>
    <dgm:pt modelId="{2CB6C11C-BFD9-4A29-8179-EADA5E1A078A}" type="pres">
      <dgm:prSet presAssocID="{E0BC1653-43FE-4E31-B586-B94C1968BAA7}" presName="composite" presStyleCnt="0"/>
      <dgm:spPr/>
    </dgm:pt>
    <dgm:pt modelId="{1B2FA9B9-E9C9-4E7C-8FB2-0A27E5520349}" type="pres">
      <dgm:prSet presAssocID="{E0BC1653-43FE-4E31-B586-B94C1968BAA7}" presName="background" presStyleLbl="node0" presStyleIdx="1" presStyleCnt="2"/>
      <dgm:spPr/>
    </dgm:pt>
    <dgm:pt modelId="{BD7307F7-3944-40CE-BEC3-348B828E1E93}" type="pres">
      <dgm:prSet presAssocID="{E0BC1653-43FE-4E31-B586-B94C1968BAA7}" presName="text" presStyleLbl="fgAcc0" presStyleIdx="1" presStyleCnt="2">
        <dgm:presLayoutVars>
          <dgm:chPref val="3"/>
        </dgm:presLayoutVars>
      </dgm:prSet>
      <dgm:spPr/>
    </dgm:pt>
    <dgm:pt modelId="{93D7DB38-F82D-4DC8-86FB-AB61CA32F2BB}" type="pres">
      <dgm:prSet presAssocID="{E0BC1653-43FE-4E31-B586-B94C1968BAA7}" presName="hierChild2" presStyleCnt="0"/>
      <dgm:spPr/>
    </dgm:pt>
  </dgm:ptLst>
  <dgm:cxnLst>
    <dgm:cxn modelId="{5605020B-ED88-42B5-BB5B-0361F62B219C}" type="presOf" srcId="{9D460254-2E5F-43B1-9206-4E84440DA363}" destId="{6CDC56F3-E6E1-4FEF-A7D3-A3BD497A3885}" srcOrd="0" destOrd="0" presId="urn:microsoft.com/office/officeart/2005/8/layout/hierarchy1"/>
    <dgm:cxn modelId="{AEECD155-3571-469B-A88E-CC60A6EB5A5E}" srcId="{4C675E82-E900-4072-AAE4-F48507DB0FBA}" destId="{9D460254-2E5F-43B1-9206-4E84440DA363}" srcOrd="0" destOrd="0" parTransId="{D599207A-DE1B-4133-A8C0-E7C0FFE5C7F1}" sibTransId="{A094F43C-C19D-49AD-A9B9-1D0365745BAA}"/>
    <dgm:cxn modelId="{BBCAFD86-46F4-4F0A-ABB7-8B3AC45A3691}" srcId="{4C675E82-E900-4072-AAE4-F48507DB0FBA}" destId="{E0BC1653-43FE-4E31-B586-B94C1968BAA7}" srcOrd="1" destOrd="0" parTransId="{F6121923-69AE-4972-8B02-D10D0F6D14A0}" sibTransId="{C95EB330-6C14-40E0-AC0B-67F0054302D3}"/>
    <dgm:cxn modelId="{E55A5394-ED7B-40BC-981E-A3069A62441A}" type="presOf" srcId="{4C675E82-E900-4072-AAE4-F48507DB0FBA}" destId="{8DDEC9D4-6830-4154-A55E-F9837E72F841}" srcOrd="0" destOrd="0" presId="urn:microsoft.com/office/officeart/2005/8/layout/hierarchy1"/>
    <dgm:cxn modelId="{74EB47E7-B9F0-4F0D-A4EE-1D7653D6DC8A}" type="presOf" srcId="{E0BC1653-43FE-4E31-B586-B94C1968BAA7}" destId="{BD7307F7-3944-40CE-BEC3-348B828E1E93}" srcOrd="0" destOrd="0" presId="urn:microsoft.com/office/officeart/2005/8/layout/hierarchy1"/>
    <dgm:cxn modelId="{E8BD9C87-5B85-43C2-8E7F-70D26C29BD0E}" type="presParOf" srcId="{8DDEC9D4-6830-4154-A55E-F9837E72F841}" destId="{A3DA5284-0832-4905-BFC7-B5844EB263F5}" srcOrd="0" destOrd="0" presId="urn:microsoft.com/office/officeart/2005/8/layout/hierarchy1"/>
    <dgm:cxn modelId="{9F92F584-C2FD-4391-A9D9-B5EB4FA6CD91}" type="presParOf" srcId="{A3DA5284-0832-4905-BFC7-B5844EB263F5}" destId="{3D7578F8-5924-422B-950B-487FED6CE4B9}" srcOrd="0" destOrd="0" presId="urn:microsoft.com/office/officeart/2005/8/layout/hierarchy1"/>
    <dgm:cxn modelId="{53C12282-5B64-4FBB-AAF1-7DBFC45E3CE1}" type="presParOf" srcId="{3D7578F8-5924-422B-950B-487FED6CE4B9}" destId="{4FD84A5E-13A1-4353-A934-15CF2A610B94}" srcOrd="0" destOrd="0" presId="urn:microsoft.com/office/officeart/2005/8/layout/hierarchy1"/>
    <dgm:cxn modelId="{349E0047-963C-4185-9D02-C4A7BE633511}" type="presParOf" srcId="{3D7578F8-5924-422B-950B-487FED6CE4B9}" destId="{6CDC56F3-E6E1-4FEF-A7D3-A3BD497A3885}" srcOrd="1" destOrd="0" presId="urn:microsoft.com/office/officeart/2005/8/layout/hierarchy1"/>
    <dgm:cxn modelId="{4DA5588F-B42E-44A8-9768-C1F4966BB2EE}" type="presParOf" srcId="{A3DA5284-0832-4905-BFC7-B5844EB263F5}" destId="{D1A50AB1-BEC1-440D-866A-D97552C492CB}" srcOrd="1" destOrd="0" presId="urn:microsoft.com/office/officeart/2005/8/layout/hierarchy1"/>
    <dgm:cxn modelId="{E28C0C6B-6174-48DD-B4EC-223394FAA158}" type="presParOf" srcId="{8DDEC9D4-6830-4154-A55E-F9837E72F841}" destId="{0BC74F28-AC83-4FC9-8EFB-78319250FA48}" srcOrd="1" destOrd="0" presId="urn:microsoft.com/office/officeart/2005/8/layout/hierarchy1"/>
    <dgm:cxn modelId="{BC677C42-B778-43F6-B557-F48A47257DA3}" type="presParOf" srcId="{0BC74F28-AC83-4FC9-8EFB-78319250FA48}" destId="{2CB6C11C-BFD9-4A29-8179-EADA5E1A078A}" srcOrd="0" destOrd="0" presId="urn:microsoft.com/office/officeart/2005/8/layout/hierarchy1"/>
    <dgm:cxn modelId="{C0A0B10C-7EF3-4A70-BC73-CD7D8389188F}" type="presParOf" srcId="{2CB6C11C-BFD9-4A29-8179-EADA5E1A078A}" destId="{1B2FA9B9-E9C9-4E7C-8FB2-0A27E5520349}" srcOrd="0" destOrd="0" presId="urn:microsoft.com/office/officeart/2005/8/layout/hierarchy1"/>
    <dgm:cxn modelId="{504EBC18-EC96-4BF0-8A04-A3F54247BAB9}" type="presParOf" srcId="{2CB6C11C-BFD9-4A29-8179-EADA5E1A078A}" destId="{BD7307F7-3944-40CE-BEC3-348B828E1E93}" srcOrd="1" destOrd="0" presId="urn:microsoft.com/office/officeart/2005/8/layout/hierarchy1"/>
    <dgm:cxn modelId="{C1BD6FE0-DF99-4EFC-B4B3-99E3BFAF2CC5}" type="presParOf" srcId="{0BC74F28-AC83-4FC9-8EFB-78319250FA48}" destId="{93D7DB38-F82D-4DC8-86FB-AB61CA32F2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4A5E-13A1-4353-A934-15CF2A610B9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C56F3-E6E1-4FEF-A7D3-A3BD497A3885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Armv9 es la primera arquitectura nueva de ARM en una década y está diseñada para ser el núcleo de los próximos 300 mil millones de chips.</a:t>
          </a:r>
          <a:endParaRPr lang="en-US" sz="2700" kern="1200"/>
        </a:p>
      </dsp:txBody>
      <dsp:txXfrm>
        <a:off x="608661" y="692298"/>
        <a:ext cx="4508047" cy="2799040"/>
      </dsp:txXfrm>
    </dsp:sp>
    <dsp:sp modelId="{1B2FA9B9-E9C9-4E7C-8FB2-0A27E5520349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307F7-3944-40CE-BEC3-348B828E1E93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Su objetivo principal es abordar la demanda global integrando capacidades mejoradas de Inteligencia Artificial, máxima Seguridad y Cómputo Especializado.</a:t>
          </a:r>
          <a:endParaRPr lang="en-US" sz="2700" kern="120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6E82B-0ABE-4B7A-A069-2CDF77584245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677EC-040D-45A9-BA23-12357ED69E0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12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77EC-040D-45A9-BA23-12357ED69E0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63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77EC-040D-45A9-BA23-12357ED69E0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0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C272-140C-7351-4334-BB9C13E5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ACF3F-5840-4855-D217-0B1403AFF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7C43E-96CB-B7DE-BC0F-717FEECB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1277D-6C06-23B2-8076-1CF75C6C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C328-EF4E-410A-3FF5-897F8070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7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1396-53FF-F1A1-8AC1-7D56DEBB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C4150-DCF1-D86E-C599-55A8FB4EB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A6D3D-106E-AE9C-9583-BF6C2AED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461A8-05DA-0031-CEEB-28F4923C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D37A-FD58-6BE8-67D6-73F07A2E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26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A5578-C794-CDF5-CD3E-5E8D6F0C2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76472-0287-88CE-6153-B650397D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978D-BE73-C682-661F-535F9AB5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8A9D3-BAB8-2F09-460E-D2391B7D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B73B1-6583-0FBB-9FC5-72BA8EC6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5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32A4-6048-C2E4-D980-808F979C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B588A-F55C-2298-1BF3-AF0360F45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352F9-EA99-6A47-3BE7-0E559752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B1D81-1E3A-A0B0-7A57-BD6F9853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5C5C5-2210-8C4E-2898-D63D0217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25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5D3DA-7FEA-B8CB-BEF6-ABBCAB1D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E3950-BCCA-9F12-DF5F-BC9575B3A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80F3-C8AB-7AF3-3DFE-BF7223A6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15781-917A-FE2E-7FA2-A1EA5616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9451-08E9-E43A-119F-ABC7765A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4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B3E5-FED3-D944-7E1E-17637CD5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66214-AA6A-241A-FE2F-5D53996E9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FC8C5-4B11-A651-8474-FC4ABE76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79265-4F7A-9905-0DCE-43B597D7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5B58D-1C7F-791F-BB7B-6DAC837C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75015-3ACC-4078-C468-898E1FED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00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5243-91F2-2C05-0DDA-81F6AA01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0D14D-19BA-DED9-3E39-5B5EBA0F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7CA69-BB22-E51F-9972-F5A9FEEDF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E538A-54BB-BCDE-4DE6-35827414F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49304-436C-6D35-1177-8CDBBB138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22AA7-981D-F37D-49B2-4F9E33DD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187D6-3377-98BF-9CDC-DA3959E1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2B9CB-81CA-3160-E284-95866087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67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4201-6124-5B0A-F4AB-2FBB1CCB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BC7C8-CF29-5CD2-3ABC-610F0F70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4AD9D-D194-4B26-617C-319A3CC0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175D4-DD2E-5F76-7F75-C14533E8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9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E9B3B-AF00-B720-2D42-4BEA31C2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651F9-40D8-52A3-BD21-9B29F21E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CB01D-6A1F-A84D-423E-58690CFB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8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BBF0-C5CC-6D22-74A3-5017D61A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099D-1844-F591-93EC-A585FF8C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EDDE6-8669-33C6-DD9F-653D6146C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E4083-094C-9AF8-A56A-D669ECB2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787B1-6FDD-8DCB-E495-8941EA28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CDCF2-F9C1-ACBF-F010-41A2EB21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5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DE02-1C34-C012-A833-91D6E2D5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1E159-C730-E06D-CC58-3CF1C4705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A478F-5C54-BBBF-A030-F23245DC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F5849-5CB6-0752-A86E-8463912C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82030-D710-5116-202D-A1C87168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4379-D798-7AE9-AD1A-EF4493C9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88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D4D6A0-FE34-C6B9-1FE9-14FFC379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07913-7FD7-DF5A-CBEA-60B6DEB1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15F0-1E7D-86FD-7091-815E0C250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F2631A-7CA5-4835-A9BF-5B4C5C960C8C}" type="datetimeFigureOut">
              <a:rPr lang="es-MX" smtClean="0"/>
              <a:t>11/05/2026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9E64A-D3A2-640B-2A5D-31617D177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8DDB4-D114-E11C-1F82-9705807DA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A124D-AA5E-4543-B32D-E6D13289309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2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PU Wallpapers - Wallpaper Cave">
            <a:extLst>
              <a:ext uri="{FF2B5EF4-FFF2-40B4-BE49-F238E27FC236}">
                <a16:creationId xmlns:a16="http://schemas.microsoft.com/office/drawing/2014/main" id="{7FC5FA08-73B9-8724-7068-653B633D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r="-1" b="-1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0C104-FADF-1866-104F-0A49EE1A0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s-MX" sz="6600">
                <a:solidFill>
                  <a:schemeClr val="bg1"/>
                </a:solidFill>
              </a:rPr>
              <a:t>Arquitectura moderna 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F45C2-1E3A-D3FA-C971-9FD426133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s-MX" sz="1900">
                <a:solidFill>
                  <a:schemeClr val="bg1"/>
                </a:solidFill>
              </a:rPr>
              <a:t>Barreras Gutiérrez Alejandro</a:t>
            </a:r>
          </a:p>
          <a:p>
            <a:r>
              <a:rPr lang="es-MX" sz="1900">
                <a:solidFill>
                  <a:schemeClr val="bg1"/>
                </a:solidFill>
              </a:rPr>
              <a:t>Gutiérrez León Andrés</a:t>
            </a:r>
          </a:p>
          <a:p>
            <a:r>
              <a:rPr lang="es-MX" sz="1900">
                <a:solidFill>
                  <a:schemeClr val="bg1"/>
                </a:solidFill>
              </a:rPr>
              <a:t>Ruíz Beltrán Oliver</a:t>
            </a:r>
          </a:p>
          <a:p>
            <a:r>
              <a:rPr lang="es-MX" sz="1900">
                <a:solidFill>
                  <a:schemeClr val="bg1"/>
                </a:solidFill>
              </a:rPr>
              <a:t>Zurita Murillo Juan Pablo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9DB92-1269-4F3C-3551-508EAAF7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MX" sz="5400"/>
              <a:t>Seguridad</a:t>
            </a:r>
          </a:p>
        </p:txBody>
      </p:sp>
      <p:sp>
        <p:nvSpPr>
          <p:cNvPr id="718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C843-9146-1E93-2E05-327E622E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MX" sz="2200"/>
              <a:t>Introduce la </a:t>
            </a:r>
            <a:r>
              <a:rPr lang="es-MX" sz="2200" b="1"/>
              <a:t>CCA</a:t>
            </a:r>
            <a:r>
              <a:rPr lang="es-MX" sz="2200"/>
              <a:t> (Confidential Compute Architecture) crea Realms aislados por hardware para proteger aplicaciones y datos críticos en uso manteniéndolos inaccesibles incluso para el sistema operativo. Además, la tecnología </a:t>
            </a:r>
            <a:r>
              <a:rPr lang="es-MX" sz="2200" b="1"/>
              <a:t>MTE </a:t>
            </a:r>
            <a:r>
              <a:rPr lang="es-MX" sz="2200"/>
              <a:t>(Memory Tagging Extension) etiqueta los accesos a la memoria para detectar y bloquear vulnerabilidades (como el desbordamiento de memoria), que representan el 70% de los errores graves de seguridad.</a:t>
            </a:r>
          </a:p>
        </p:txBody>
      </p:sp>
      <p:pic>
        <p:nvPicPr>
          <p:cNvPr id="7172" name="Picture 4" descr="La seguridad en internet depende, en gran parte, del usuario - Gaceta UNAM">
            <a:extLst>
              <a:ext uri="{FF2B5EF4-FFF2-40B4-BE49-F238E27FC236}">
                <a16:creationId xmlns:a16="http://schemas.microsoft.com/office/drawing/2014/main" id="{6050D3BF-5F39-0D1E-09DC-65E860901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r="18792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0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1" name="Rectangle 923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92547-1F20-2A6C-DE02-B518F7D4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s-MX" sz="5400"/>
              <a:t>ARM más allá del teléfono</a:t>
            </a:r>
          </a:p>
        </p:txBody>
      </p:sp>
      <p:sp>
        <p:nvSpPr>
          <p:cNvPr id="9232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l superordenador más potente del mundo se llama Fugaku, está en Japón y ha  barrido a Summit, el anterior nº 1 de la lista TOP500">
            <a:extLst>
              <a:ext uri="{FF2B5EF4-FFF2-40B4-BE49-F238E27FC236}">
                <a16:creationId xmlns:a16="http://schemas.microsoft.com/office/drawing/2014/main" id="{32B696F6-1201-69FC-431B-445F96F7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r="15447" b="2"/>
          <a:stretch>
            <a:fillRect/>
          </a:stretch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E7A3-FBF8-C613-BC22-BA1740CF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s-MX" sz="2200"/>
              <a:t>Procesadores ARM ya potencian a </a:t>
            </a:r>
            <a:r>
              <a:rPr lang="es-MX" sz="2200" i="1"/>
              <a:t>Fugaku</a:t>
            </a:r>
            <a:r>
              <a:rPr lang="es-MX" sz="2200"/>
              <a:t>, una de las supercomputadoras más rápidas del mundo. Además, proveedores de la nube han adoptado esta tecnología; por ejemplo, los procesadores Google Axion (diseñados a medida usando la arquitectura ARM Neoverse) ofrecen un rendimiento excepcional y gran eficiencia energética para manejar servidores, bases de datos complejas, análisis de Big Data y contenedores en Google Cloud.</a:t>
            </a:r>
          </a:p>
        </p:txBody>
      </p:sp>
    </p:spTree>
    <p:extLst>
      <p:ext uri="{BB962C8B-B14F-4D97-AF65-F5344CB8AC3E}">
        <p14:creationId xmlns:p14="http://schemas.microsoft.com/office/powerpoint/2010/main" val="73211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F2B04-E3B2-739E-6AB8-39427005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s-MX"/>
              <a:t>¿Qué es la Arquitectura ARM?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058E-FE02-95FE-C59B-46D3D295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s-MX" sz="2200"/>
              <a:t>La arquitectura ARM es un diseño de procesadores basado en el modelo </a:t>
            </a:r>
            <a:r>
              <a:rPr lang="es-MX" sz="2200" b="1"/>
              <a:t>RISC</a:t>
            </a:r>
            <a:r>
              <a:rPr lang="es-MX" sz="2200"/>
              <a:t> (Computación de Conjunto de Instrucciones Reducido), el cual se enfoca en ejecutar instrucciones más pequeñas y sencillas para alcanzar una alta eficiencia energética y un gran rendimiento.</a:t>
            </a:r>
          </a:p>
          <a:p>
            <a:r>
              <a:rPr lang="es-MX" sz="2200"/>
              <a:t>Actualmente es la arquitectura más omnipresente del mundo, impulsando a más de 350 mil millones de chips en todo tipo de dispositivos.</a:t>
            </a:r>
          </a:p>
        </p:txBody>
      </p:sp>
      <p:pic>
        <p:nvPicPr>
          <p:cNvPr id="2050" name="Picture 2" descr="Awesome Digital World Wallpapers - WallpaperAccess">
            <a:extLst>
              <a:ext uri="{FF2B5EF4-FFF2-40B4-BE49-F238E27FC236}">
                <a16:creationId xmlns:a16="http://schemas.microsoft.com/office/drawing/2014/main" id="{4037B8B3-C046-231A-AA4E-927DB565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r="17915"/>
          <a:stretch>
            <a:fillRect/>
          </a:stretch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3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F2E6B-D870-996C-E89B-C6B066CF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5400"/>
              <a:t>La Evolución de ARM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2CBEB-DF14-AA80-5630-34708349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MX" sz="2200" dirty="0"/>
              <a:t>1980s – Los Orígenes: Inicia como un proyecto de </a:t>
            </a:r>
            <a:r>
              <a:rPr lang="es-MX" sz="2200" i="1" dirty="0"/>
              <a:t>Acorn </a:t>
            </a:r>
            <a:r>
              <a:rPr lang="es-MX" sz="2200" i="1" dirty="0" err="1"/>
              <a:t>Computers</a:t>
            </a:r>
            <a:r>
              <a:rPr lang="es-MX" sz="2200" dirty="0"/>
              <a:t> desarrollando el procesador ARM1 para computadoras educativas en Reino Unido.</a:t>
            </a:r>
          </a:p>
          <a:p>
            <a:r>
              <a:rPr lang="es-MX" sz="2200" dirty="0"/>
              <a:t>1990 – Se funda ARM: Nace </a:t>
            </a:r>
            <a:r>
              <a:rPr lang="es-MX" sz="2200" i="1" dirty="0" err="1"/>
              <a:t>Advances</a:t>
            </a:r>
            <a:r>
              <a:rPr lang="es-MX" sz="2200" i="1" dirty="0"/>
              <a:t> RISC Machines </a:t>
            </a:r>
            <a:r>
              <a:rPr lang="es-MX" sz="2200" dirty="0"/>
              <a:t>como una alianza entre Acorn, Apple y VLSI </a:t>
            </a:r>
            <a:r>
              <a:rPr lang="es-MX" sz="2200" dirty="0" err="1"/>
              <a:t>Technology</a:t>
            </a:r>
            <a:r>
              <a:rPr lang="es-MX" sz="2200" dirty="0"/>
              <a:t>.</a:t>
            </a:r>
          </a:p>
          <a:p>
            <a:r>
              <a:rPr lang="es-MX" sz="2200" dirty="0"/>
              <a:t>1993- El Modelo de Negocios y el Dominio Móvil: Revolucionan la industria al optar por licenciar sus diseños a otras empresas en lugar de fabricar chips. Su éxito en el Nokia 6110 los llevó a potenciar más del 99% de los smartphones actuales.</a:t>
            </a:r>
          </a:p>
        </p:txBody>
      </p:sp>
    </p:spTree>
    <p:extLst>
      <p:ext uri="{BB962C8B-B14F-4D97-AF65-F5344CB8AC3E}">
        <p14:creationId xmlns:p14="http://schemas.microsoft.com/office/powerpoint/2010/main" val="86877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M presenta ARMv9, su primera nueva arquitectura para chips en los últimos  diez años">
            <a:extLst>
              <a:ext uri="{FF2B5EF4-FFF2-40B4-BE49-F238E27FC236}">
                <a16:creationId xmlns:a16="http://schemas.microsoft.com/office/drawing/2014/main" id="{49FE4DA5-D945-C504-4057-01D88D17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r="26927" b="1"/>
          <a:stretch>
            <a:fillRect/>
          </a:stretch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151A9-73AC-3D79-828A-7E048F88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s-MX" sz="1700"/>
              <a:t>2011 – Innovación big.LITTLE: Introducen una arquitectura que combina núcleos de alta potencia con núcleos de bajo consumo para maximizar la batería, un estándar moderno en diseño de CPU.</a:t>
            </a:r>
          </a:p>
          <a:p>
            <a:r>
              <a:rPr lang="es-MX" sz="1700"/>
              <a:t>2021 – Arquitectura Armv9: Lanzamiento de su nueva plataforma enfocada en la seguridad avanzada y capacidades de cómputo para IA.</a:t>
            </a:r>
          </a:p>
          <a:p>
            <a:r>
              <a:rPr lang="es-MX" sz="1700"/>
              <a:t>2026 – Hito: ARM lanza su primer procesador fabricado por ellos mismos, diseñado específicamente para dominar la infraestructura de IA.</a:t>
            </a:r>
          </a:p>
        </p:txBody>
      </p:sp>
    </p:spTree>
    <p:extLst>
      <p:ext uri="{BB962C8B-B14F-4D97-AF65-F5344CB8AC3E}">
        <p14:creationId xmlns:p14="http://schemas.microsoft.com/office/powerpoint/2010/main" val="419738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42049-CC4A-7C7A-DE05-6A7B6BCE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s-MX"/>
              <a:t>Eficiencia energética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8597-5212-13EE-20F4-0E06F152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s-MX" sz="2000"/>
              <a:t>A diferencia de los procesadores tradicionales (basados en x86/CISC), el enfoque RISC de ARM requiere que menos transistores estén activos en cada ciclo, lo que reduce drásticamente el consumo de energía y la generación de calor.</a:t>
            </a:r>
          </a:p>
        </p:txBody>
      </p:sp>
      <p:pic>
        <p:nvPicPr>
          <p:cNvPr id="3078" name="Picture 6" descr="The Battle of the Bits: RISC vs CISC">
            <a:extLst>
              <a:ext uri="{FF2B5EF4-FFF2-40B4-BE49-F238E27FC236}">
                <a16:creationId xmlns:a16="http://schemas.microsoft.com/office/drawing/2014/main" id="{4A0AF814-9D4B-E558-E3AF-D0C1C4443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722090"/>
            <a:ext cx="4788505" cy="26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3E0CE3-1214-04FC-3DA6-6AC9FEAA9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201911"/>
              </p:ext>
            </p:extLst>
          </p:nvPr>
        </p:nvGraphicFramePr>
        <p:xfrm>
          <a:off x="643467" y="881105"/>
          <a:ext cx="10905067" cy="5095790"/>
        </p:xfrm>
        <a:graphic>
          <a:graphicData uri="http://schemas.openxmlformats.org/drawingml/2006/table">
            <a:tbl>
              <a:tblPr firstRow="1" bandRow="1"/>
              <a:tblGrid>
                <a:gridCol w="1685808">
                  <a:extLst>
                    <a:ext uri="{9D8B030D-6E8A-4147-A177-3AD203B41FA5}">
                      <a16:colId xmlns:a16="http://schemas.microsoft.com/office/drawing/2014/main" val="3775622629"/>
                    </a:ext>
                  </a:extLst>
                </a:gridCol>
                <a:gridCol w="4515241">
                  <a:extLst>
                    <a:ext uri="{9D8B030D-6E8A-4147-A177-3AD203B41FA5}">
                      <a16:colId xmlns:a16="http://schemas.microsoft.com/office/drawing/2014/main" val="4238722132"/>
                    </a:ext>
                  </a:extLst>
                </a:gridCol>
                <a:gridCol w="4704018">
                  <a:extLst>
                    <a:ext uri="{9D8B030D-6E8A-4147-A177-3AD203B41FA5}">
                      <a16:colId xmlns:a16="http://schemas.microsoft.com/office/drawing/2014/main" val="125622849"/>
                    </a:ext>
                  </a:extLst>
                </a:gridCol>
              </a:tblGrid>
              <a:tr h="51461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Función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Procesadores basados en Arm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Procesadores Intel (X86)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596214"/>
                  </a:ext>
                </a:extLst>
              </a:tr>
              <a:tr h="72797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Arquitectura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400">
                          <a:solidFill>
                            <a:srgbClr val="5F6368"/>
                          </a:solidFill>
                          <a:effectLst/>
                        </a:rPr>
                        <a:t>RISC (Reduced Instruction Set Computing)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CISC (Computación de conjunto de instrucciones complejo)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61284"/>
                  </a:ext>
                </a:extLst>
              </a:tr>
              <a:tr h="72797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Eficiencia energética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Generalmente más alto, diseñado para un bajo consumo de energía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Históricamente más bajos, pero mejorando con los diseños más recientes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62289"/>
                  </a:ext>
                </a:extLst>
              </a:tr>
              <a:tr h="72797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Rendimiento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Progresan rápidamente y ya son competitivos en muchos ámbitos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Potente históricamente en computación de alto rendimiento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277149"/>
                  </a:ext>
                </a:extLst>
              </a:tr>
              <a:tr h="72797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Coste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Suelen ser más bajos, sobre todo en aplicaciones móviles e insertadas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Puede ser mayor, sobre todo en el caso de las CPUs de servidores de gama alta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9461"/>
                  </a:ext>
                </a:extLst>
              </a:tr>
              <a:tr h="94133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Presencia en el mercado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Dominante en el ámbito móvil y en crecimiento en el ámbito de los sistemas embebidos, el Internet de las cosas y los servidores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Domina los mercados de ordenadores de sobremesa y servidores tradicionales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13619"/>
                  </a:ext>
                </a:extLst>
              </a:tr>
              <a:tr h="72797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 b="1">
                          <a:solidFill>
                            <a:srgbClr val="5F6368"/>
                          </a:solidFill>
                          <a:effectLst/>
                        </a:rPr>
                        <a:t>Conjunto de instrucciones</a:t>
                      </a:r>
                      <a:endParaRPr lang="es-MX" sz="1400">
                        <a:solidFill>
                          <a:srgbClr val="5F6368"/>
                        </a:solidFill>
                        <a:effectLst/>
                      </a:endParaRP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Instrucciones más sencillas y de longitud fija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MX" sz="1400">
                          <a:solidFill>
                            <a:srgbClr val="5F6368"/>
                          </a:solidFill>
                          <a:effectLst/>
                        </a:rPr>
                        <a:t>Instrucciones complejas de longitud variable</a:t>
                      </a:r>
                    </a:p>
                  </a:txBody>
                  <a:tcPr marL="124985" marR="132337" marT="132337" marB="132337">
                    <a:lnL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52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62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F2FBB-EFC7-2044-6DF2-7E891AAF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FFFF"/>
                </a:solidFill>
              </a:rPr>
              <a:t>La flexibilidad de ARM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9555-D628-E520-23DC-DED1359C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400" dirty="0"/>
              <a:t>Para adaptarse a diferentes necesidades, la arquitectura se divide en tres perfiles principales: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/>
              <a:t>Perfil-A (Aplicaciones): Ofrece el máximo rendimiento para sistemas operativos complejos. Se utiliza en smartphones, computadoras, servidores y supercomputadoras.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/>
              <a:t>Perfil-R (Tiempo Real): Diseñado para respuestas críticas y de baja latencia, indispensable en sistemas de frenado automotriz, robótica o equipos médicos.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/>
              <a:t>Perfil-M (</a:t>
            </a:r>
            <a:r>
              <a:rPr lang="es-MX" sz="2400" dirty="0" err="1"/>
              <a:t>Microcrontroladores</a:t>
            </a:r>
            <a:r>
              <a:rPr lang="es-MX" sz="2400" dirty="0"/>
              <a:t>): Optimizado para un consumo de energía mínimo, ideal para el Internet de las Cosas (</a:t>
            </a:r>
            <a:r>
              <a:rPr lang="es-MX" sz="2400" dirty="0" err="1"/>
              <a:t>IoT</a:t>
            </a:r>
            <a:r>
              <a:rPr lang="es-MX" sz="2400" dirty="0"/>
              <a:t>), sensores, etc.</a:t>
            </a:r>
          </a:p>
        </p:txBody>
      </p:sp>
    </p:spTree>
    <p:extLst>
      <p:ext uri="{BB962C8B-B14F-4D97-AF65-F5344CB8AC3E}">
        <p14:creationId xmlns:p14="http://schemas.microsoft.com/office/powerpoint/2010/main" val="52289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DA9F8-6633-63B3-BEE4-DADC88A0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MX" sz="4000" dirty="0">
                <a:solidFill>
                  <a:srgbClr val="FFFFFF"/>
                </a:solidFill>
              </a:rPr>
              <a:t>La Revolución Actual: ARMv9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7FF16B1-3F10-B966-5E30-5F1011B82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60767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36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ipos de inteligencia artificial que existen y cómo funcionan">
            <a:extLst>
              <a:ext uri="{FF2B5EF4-FFF2-40B4-BE49-F238E27FC236}">
                <a16:creationId xmlns:a16="http://schemas.microsoft.com/office/drawing/2014/main" id="{DAA62CE3-E0B5-F0AB-5627-F8D834BB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"/>
          <a:stretch>
            <a:fillRect/>
          </a:stretch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56AD2-7ECA-1CF2-46BC-F7AC8F4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El Cerebro de la Inteligencia Artificial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DEB5-827B-3836-A0FC-9020AD2BE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es-MX" sz="2000">
                <a:solidFill>
                  <a:srgbClr val="FFFFFF"/>
                </a:solidFill>
              </a:rPr>
              <a:t>Integra extensiones como </a:t>
            </a:r>
            <a:r>
              <a:rPr lang="es-MX" sz="2000" b="1">
                <a:solidFill>
                  <a:srgbClr val="FFFFFF"/>
                </a:solidFill>
              </a:rPr>
              <a:t>SVE2 </a:t>
            </a:r>
            <a:r>
              <a:rPr lang="es-MX" sz="2000">
                <a:solidFill>
                  <a:srgbClr val="FFFFFF"/>
                </a:solidFill>
              </a:rPr>
              <a:t>(Scalable Vector Extension 2) y </a:t>
            </a:r>
            <a:r>
              <a:rPr lang="es-MX" sz="2000" b="1">
                <a:solidFill>
                  <a:srgbClr val="FFFFFF"/>
                </a:solidFill>
              </a:rPr>
              <a:t>SME2 </a:t>
            </a:r>
            <a:r>
              <a:rPr lang="es-MX" sz="2000">
                <a:solidFill>
                  <a:srgbClr val="FFFFFF"/>
                </a:solidFill>
              </a:rPr>
              <a:t>(Scalable Matrix Extension 2). Estas tecnologías permiten procesar enormes cantidades de datos, vectores y matrices en paralelo, optimizando tareas complejas como el Machine Learning, la conectividad 5G, la visión computacional y la ejecución de IA generativa de forma local con baja latencia.</a:t>
            </a:r>
          </a:p>
        </p:txBody>
      </p:sp>
    </p:spTree>
    <p:extLst>
      <p:ext uri="{BB962C8B-B14F-4D97-AF65-F5344CB8AC3E}">
        <p14:creationId xmlns:p14="http://schemas.microsoft.com/office/powerpoint/2010/main" val="278024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822</Words>
  <Application>Microsoft Office PowerPoint</Application>
  <PresentationFormat>Widescreen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Arquitectura moderna ARM</vt:lpstr>
      <vt:lpstr>¿Qué es la Arquitectura ARM?</vt:lpstr>
      <vt:lpstr>La Evolución de ARM</vt:lpstr>
      <vt:lpstr>PowerPoint Presentation</vt:lpstr>
      <vt:lpstr>Eficiencia energética</vt:lpstr>
      <vt:lpstr>PowerPoint Presentation</vt:lpstr>
      <vt:lpstr>La flexibilidad de ARM</vt:lpstr>
      <vt:lpstr>La Revolución Actual: ARMv9</vt:lpstr>
      <vt:lpstr>El Cerebro de la Inteligencia Artificial</vt:lpstr>
      <vt:lpstr>Seguridad</vt:lpstr>
      <vt:lpstr>ARM más allá del teléfono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Andres Gutierrez</dc:creator>
  <cp:lastModifiedBy>Andres Gutierrez</cp:lastModifiedBy>
  <cp:revision>1</cp:revision>
  <dcterms:created xsi:type="dcterms:W3CDTF">2026-05-11T01:56:38Z</dcterms:created>
  <dcterms:modified xsi:type="dcterms:W3CDTF">2026-05-11T17:01:34Z</dcterms:modified>
</cp:coreProperties>
</file>